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4" r:id="rId3"/>
    <p:sldId id="275" r:id="rId4"/>
    <p:sldId id="258" r:id="rId5"/>
    <p:sldId id="271" r:id="rId6"/>
    <p:sldId id="288" r:id="rId7"/>
    <p:sldId id="291" r:id="rId8"/>
    <p:sldId id="302" r:id="rId9"/>
    <p:sldId id="299" r:id="rId10"/>
    <p:sldId id="290" r:id="rId11"/>
    <p:sldId id="293" r:id="rId12"/>
    <p:sldId id="300" r:id="rId13"/>
    <p:sldId id="301" r:id="rId14"/>
    <p:sldId id="303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02" autoAdjust="0"/>
    <p:restoredTop sz="90502" autoAdjust="0"/>
  </p:normalViewPr>
  <p:slideViewPr>
    <p:cSldViewPr snapToGrid="0" snapToObjects="1">
      <p:cViewPr>
        <p:scale>
          <a:sx n="60" d="100"/>
          <a:sy n="60" d="100"/>
        </p:scale>
        <p:origin x="-136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E3222AB-CBAE-4FF8-9BC6-7AABEF005ADB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E7A220A-6E05-48F1-9F42-276877ACE3C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8DCE174-73A1-4FB6-9476-E06A1B89F9C5}" type="datetimeFigureOut">
              <a:rPr lang="pt-PT"/>
              <a:pPr>
                <a:defRPr/>
              </a:pPr>
              <a:t>31-10-2013</a:t>
            </a:fld>
            <a:endParaRPr lang="pt-PT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BAE864-31D2-4886-9D4A-372A749358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6387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658366-8FED-4133-A6A3-916E7EC0458E}" type="slidenum">
              <a:rPr lang="pt-PT" smtClean="0"/>
              <a:pPr/>
              <a:t>1</a:t>
            </a:fld>
            <a:endParaRPr lang="pt-P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8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4819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DB981A-B250-4C1F-ACAF-088F85EC3420}" type="slidenum">
              <a:rPr lang="pt-PT" smtClean="0"/>
              <a:pPr/>
              <a:t>10</a:t>
            </a:fld>
            <a:endParaRPr lang="pt-P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6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6867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514F23-A33A-4F3F-9D34-77F042530101}" type="slidenum">
              <a:rPr lang="pt-PT" smtClean="0"/>
              <a:pPr/>
              <a:t>11</a:t>
            </a:fld>
            <a:endParaRPr lang="pt-P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8915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6764FB-9B9A-4DC8-874D-3F5B4DB017C4}" type="slidenum">
              <a:rPr lang="pt-PT" smtClean="0"/>
              <a:pPr/>
              <a:t>12</a:t>
            </a:fld>
            <a:endParaRPr lang="pt-P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0963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237B5-C482-4994-8E56-859DAA2559C9}" type="slidenum">
              <a:rPr lang="pt-PT" smtClean="0"/>
              <a:pPr/>
              <a:t>13</a:t>
            </a:fld>
            <a:endParaRPr lang="pt-P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8435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2BF934-6D4E-4F84-A864-95FD5B3FB9A1}" type="slidenum">
              <a:rPr lang="pt-PT" smtClean="0"/>
              <a:pPr/>
              <a:t>2</a:t>
            </a:fld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2531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BF4B2D-EBC2-4189-88C9-018C898BEBD6}" type="slidenum">
              <a:rPr lang="pt-PT" smtClean="0"/>
              <a:pPr/>
              <a:t>4</a:t>
            </a:fld>
            <a:endParaRPr lang="pt-P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4579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E51A73-5D45-43F1-993C-D7480E33BB63}" type="slidenum">
              <a:rPr lang="pt-PT" smtClean="0"/>
              <a:pPr/>
              <a:t>5</a:t>
            </a:fld>
            <a:endParaRPr lang="pt-P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6627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CF2D89-F259-4C44-8339-7B934F2C8510}" type="slidenum">
              <a:rPr lang="pt-PT" smtClean="0"/>
              <a:pPr/>
              <a:t>6</a:t>
            </a:fld>
            <a:endParaRPr lang="pt-P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28675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326EB8-75F3-4824-ACE2-A11C1E536DFB}" type="slidenum">
              <a:rPr lang="pt-PT" smtClean="0"/>
              <a:pPr/>
              <a:t>7</a:t>
            </a:fld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0723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28EA76-7F07-470E-AE6F-282931809A4C}" type="slidenum">
              <a:rPr lang="pt-PT" smtClean="0"/>
              <a:pPr/>
              <a:t>8</a:t>
            </a:fld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32771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CCF083-58C6-4FDC-A395-90AA5B3EAF0C}" type="slidenum">
              <a:rPr lang="pt-PT" smtClean="0"/>
              <a:pPr/>
              <a:t>9</a:t>
            </a:fld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CA70F-55D1-4BAD-B675-B939E00E1DE0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C8D35-315C-4929-B373-EF1C61DDD1B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FF5CA-F428-46BA-9BAB-4E3E743A5E76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EE474-3513-454D-84D0-0AAEADB14C4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2001B-5F18-452E-9EC5-EC4D788F596A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1EE93-49B1-4D4B-8B89-01DC3C31E5F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B82BA-7826-4C29-999F-B4AEA513084B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CF327-5932-48CE-9E06-D34BF8F74B1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1DD9B-86FC-4B6D-B486-3FDC58A51703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8A8EC-5E74-4734-ACFB-DB06C302772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3263F-86CF-41D3-B5EA-F45D25764F27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7CA68-10D6-4AE8-BF5A-84A02148F80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F16C5-FAEB-4208-81B5-1D0A38DFAC79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BB52D-618A-4F5E-8B3F-92465E4B3BC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4D578-9112-48D4-BE1A-3586EBB41B49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F54B2-2341-4D10-AD33-F4A7980BD77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7F18A-5259-416F-86BC-3878777873A1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0EF12-B7ED-4AE1-B5E6-13B5FB4B6C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1BD4-05DC-4276-BC7B-746938426197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46C5F-514E-45EC-BB23-23F48D8C52C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F1845-D583-4D63-869C-67214A89CDDA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03D35-CF9B-461A-B545-CD992BE4492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28DC94-956D-4F3F-908E-AF5A62DE38A1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FAAB77-8C23-491B-88D8-27450881B64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La%20desfibrilacin%20improvisada.wmv" TargetMode="External"/><Relationship Id="rId5" Type="http://schemas.openxmlformats.org/officeDocument/2006/relationships/image" Target="../media/image20.png"/><Relationship Id="rId4" Type="http://schemas.openxmlformats.org/officeDocument/2006/relationships/hyperlink" Target="../Forma&#231;&#227;o%201%20outubro%20-%20Gestos%20que%20Salvam%20Vidas/La%20desfibrilacin%20improvisada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Infant%20Swimming%20Resource%20Self%20Rescue.wmv" TargetMode="External"/><Relationship Id="rId5" Type="http://schemas.openxmlformats.org/officeDocument/2006/relationships/image" Target="../media/image21.png"/><Relationship Id="rId4" Type="http://schemas.openxmlformats.org/officeDocument/2006/relationships/hyperlink" Target="../Forma&#231;&#227;o%201%20outubro%20-%20Gestos%20que%20Salvam%20Vidas/Infant%20Swimming%20Resource%20Self%20Rescue.wmv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Teddy%60s%20Alive%20%20%20Defibrillator%20Awareness.wmv" TargetMode="External"/><Relationship Id="rId5" Type="http://schemas.openxmlformats.org/officeDocument/2006/relationships/image" Target="../media/image22.png"/><Relationship Id="rId4" Type="http://schemas.openxmlformats.org/officeDocument/2006/relationships/hyperlink" Target="../Forma&#231;&#227;o%201%20outubro%20-%20Gestos%20que%20Salvam%20Vidas/Teddy%60s%20Alive%20%20%20Defibrillator%20Awareness.wm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Beb&#233;%20RCP.wmv" TargetMode="External"/><Relationship Id="rId5" Type="http://schemas.openxmlformats.org/officeDocument/2006/relationships/image" Target="../media/image13.png"/><Relationship Id="rId4" Type="http://schemas.openxmlformats.org/officeDocument/2006/relationships/hyperlink" Target="../Forma&#231;&#227;o%201%20outubro%20-%20Gestos%20que%20Salvam%20Vidas/Beb&#233;%20RCP.wm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PCR%20%20Desfibrilha&#231;&#227;o.wmv" TargetMode="External"/><Relationship Id="rId6" Type="http://schemas.openxmlformats.org/officeDocument/2006/relationships/hyperlink" Target="../Forma&#231;&#227;o%201%20outubro%20-%20Gestos%20que%20Salvam%20Vidas/PCR%20%20Desfibrilha&#231;&#227;o.wmv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I&amp;E:01-CONTRATS:F:FFC-Arr&#234;t%20cardiaque%202008:FFC-ACR-PRODUCTION:FFC-ACR-Edition:Illustrations%20GQS:Illustrations%20V2:MASSER_V1.png" TargetMode="Externa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I&amp;E:01-CONTRATS:F:FFC-Arr&#234;t%20cardiaque%202008:FFC-ACR-PRODUCTION:FFC-ACR-Edition:Illustrations%20GQS:Illustrations%20V2:MASSER_V1.png" TargetMode="Externa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1%20-%20Gestos%20que%20salvam%20vidas\Forma&#231;&#227;o%201%20outubro%20-%20Gestos%20que%20Salvam%20Vidas\CPR%20escola.wmv" TargetMode="External"/><Relationship Id="rId5" Type="http://schemas.openxmlformats.org/officeDocument/2006/relationships/image" Target="../media/image19.png"/><Relationship Id="rId4" Type="http://schemas.openxmlformats.org/officeDocument/2006/relationships/hyperlink" Target="../Forma&#231;&#227;o%201%20outubro%20-%20Gestos%20que%20Salvam%20Vidas/CPR%20escola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4850" y="1854200"/>
            <a:ext cx="3203575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pic>
        <p:nvPicPr>
          <p:cNvPr id="15363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6975" y="142875"/>
            <a:ext cx="771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1"/>
          <p:cNvSpPr txBox="1">
            <a:spLocks noChangeArrowheads="1"/>
          </p:cNvSpPr>
          <p:nvPr/>
        </p:nvSpPr>
        <p:spPr bwMode="auto">
          <a:xfrm>
            <a:off x="923925" y="88900"/>
            <a:ext cx="52847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952500" y="541338"/>
            <a:ext cx="4143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069975" y="557213"/>
            <a:ext cx="525621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67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13" y="103188"/>
            <a:ext cx="88582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 descr="sr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9450" y="206375"/>
            <a:ext cx="17764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3"/>
          <p:cNvCxnSpPr/>
          <p:nvPr/>
        </p:nvCxnSpPr>
        <p:spPr>
          <a:xfrm flipH="1" flipV="1">
            <a:off x="8391525" y="549275"/>
            <a:ext cx="752475" cy="7938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ângulo 11"/>
          <p:cNvSpPr/>
          <p:nvPr/>
        </p:nvSpPr>
        <p:spPr>
          <a:xfrm>
            <a:off x="-199656" y="1418360"/>
            <a:ext cx="6525177" cy="415498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isometricOffAxis1Right"/>
              <a:lightRig rig="threePt" dir="t"/>
            </a:scene3d>
          </a:bodyPr>
          <a:lstStyle/>
          <a:p>
            <a:pPr algn="ctr">
              <a:defRPr/>
            </a:pPr>
            <a:r>
              <a:rPr lang="pt-PT" sz="6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14300">
                    <a:srgbClr val="FF0000"/>
                  </a:innerShdw>
                  <a:reflection blurRad="12700" stA="28000" endPos="45000" dist="1000" dir="5400000" sy="-100000" algn="bl" rotWithShape="0"/>
                </a:effectLst>
                <a:cs typeface="+mn-cs"/>
              </a:rPr>
              <a:t>“GESTOS </a:t>
            </a:r>
          </a:p>
          <a:p>
            <a:pPr algn="ctr">
              <a:defRPr/>
            </a:pPr>
            <a:r>
              <a:rPr lang="pt-PT" sz="6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14300">
                    <a:srgbClr val="FF0000"/>
                  </a:innerShdw>
                  <a:reflection blurRad="12700" stA="28000" endPos="45000" dist="1000" dir="5400000" sy="-100000" algn="bl" rotWithShape="0"/>
                </a:effectLst>
                <a:cs typeface="+mn-cs"/>
              </a:rPr>
              <a:t>QUE PODEM </a:t>
            </a:r>
          </a:p>
          <a:p>
            <a:pPr algn="ctr">
              <a:defRPr/>
            </a:pPr>
            <a:r>
              <a:rPr lang="pt-PT" sz="6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14300">
                    <a:srgbClr val="FF0000"/>
                  </a:innerShdw>
                  <a:reflection blurRad="12700" stA="28000" endPos="45000" dist="1000" dir="5400000" sy="-100000" algn="bl" rotWithShape="0"/>
                </a:effectLst>
                <a:cs typeface="+mn-cs"/>
              </a:rPr>
              <a:t>SALVAR VIDAS”</a:t>
            </a:r>
          </a:p>
        </p:txBody>
      </p:sp>
      <p:sp>
        <p:nvSpPr>
          <p:cNvPr id="13" name="Rectângulo arredondado 12"/>
          <p:cNvSpPr/>
          <p:nvPr/>
        </p:nvSpPr>
        <p:spPr>
          <a:xfrm>
            <a:off x="527560" y="5895258"/>
            <a:ext cx="1108186" cy="938080"/>
          </a:xfrm>
          <a:prstGeom prst="roundRect">
            <a:avLst>
              <a:gd name="adj" fmla="val 10000"/>
            </a:avLst>
          </a:prstGeom>
          <a:blipFill rotWithShape="0">
            <a:blip r:embed="rId6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5374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4963" y="5789613"/>
            <a:ext cx="1262062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ângulo arredondado 14"/>
          <p:cNvSpPr/>
          <p:nvPr/>
        </p:nvSpPr>
        <p:spPr>
          <a:xfrm>
            <a:off x="2350016" y="5895258"/>
            <a:ext cx="1193023" cy="916462"/>
          </a:xfrm>
          <a:prstGeom prst="roundRect">
            <a:avLst>
              <a:gd name="adj" fmla="val 10000"/>
            </a:avLst>
          </a:prstGeom>
          <a:blipFill rotWithShape="0">
            <a:blip r:embed="rId8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378" name="CaixaDeTexto 16"/>
          <p:cNvSpPr txBox="1">
            <a:spLocks noChangeArrowheads="1"/>
          </p:cNvSpPr>
          <p:nvPr/>
        </p:nvSpPr>
        <p:spPr bwMode="auto">
          <a:xfrm>
            <a:off x="5332413" y="6405563"/>
            <a:ext cx="37719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600">
                <a:latin typeface="Lucida Handwriting"/>
              </a:rPr>
              <a:t>Autor: Dr.º Eugénio Mendonça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aixaDeTexto 1"/>
          <p:cNvSpPr txBox="1">
            <a:spLocks noChangeArrowheads="1"/>
          </p:cNvSpPr>
          <p:nvPr/>
        </p:nvSpPr>
        <p:spPr bwMode="auto">
          <a:xfrm>
            <a:off x="742950" y="2365375"/>
            <a:ext cx="37925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400" b="1"/>
              <a:t>DESFIBRILHAR porquê?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3046413"/>
            <a:ext cx="8558213" cy="9906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pt-PT" sz="2200" dirty="0"/>
              <a:t>Paragem </a:t>
            </a:r>
            <a:r>
              <a:rPr lang="pt-PT" sz="2200" dirty="0" err="1"/>
              <a:t>cardiorespiratória</a:t>
            </a:r>
            <a:r>
              <a:rPr lang="pt-PT" sz="2200" dirty="0"/>
              <a:t> é causada por uma desorganização da atividade elétrica no coração</a:t>
            </a:r>
            <a:endParaRPr lang="fr-FR" sz="2200" dirty="0">
              <a:latin typeface="+mn-lt"/>
              <a:cs typeface="+mn-cs"/>
            </a:endParaRPr>
          </a:p>
        </p:txBody>
      </p:sp>
      <p:grpSp>
        <p:nvGrpSpPr>
          <p:cNvPr id="33795" name="Group 10"/>
          <p:cNvGrpSpPr>
            <a:grpSpLocks/>
          </p:cNvGrpSpPr>
          <p:nvPr/>
        </p:nvGrpSpPr>
        <p:grpSpPr bwMode="auto">
          <a:xfrm>
            <a:off x="381000" y="4062413"/>
            <a:ext cx="8382000" cy="2759075"/>
            <a:chOff x="240" y="1536"/>
            <a:chExt cx="5280" cy="1738"/>
          </a:xfrm>
        </p:grpSpPr>
        <p:sp>
          <p:nvSpPr>
            <p:cNvPr id="33800" name="AutoShape 8"/>
            <p:cNvSpPr>
              <a:spLocks noChangeArrowheads="1"/>
            </p:cNvSpPr>
            <p:nvPr/>
          </p:nvSpPr>
          <p:spPr bwMode="auto">
            <a:xfrm>
              <a:off x="2760" y="1536"/>
              <a:ext cx="240" cy="48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BE0027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240" y="2064"/>
              <a:ext cx="5280" cy="1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571500" indent="-571500">
                <a:spcBef>
                  <a:spcPct val="20000"/>
                </a:spcBef>
                <a:buClr>
                  <a:srgbClr val="BE0027"/>
                </a:buClr>
                <a:buFontTx/>
                <a:buBlip>
                  <a:blip r:embed="rId3"/>
                </a:buBlip>
              </a:pPr>
              <a:r>
                <a:rPr lang="fr-FR" sz="2200"/>
                <a:t>É necessário aplicar um choque para retomar atividade elétrica normal</a:t>
              </a:r>
            </a:p>
            <a:p>
              <a:pPr marL="571500" indent="-571500">
                <a:spcBef>
                  <a:spcPct val="20000"/>
                </a:spcBef>
                <a:buClr>
                  <a:srgbClr val="BE0027"/>
                </a:buClr>
                <a:buFont typeface="Webdings" pitchFamily="18" charset="2"/>
                <a:buNone/>
              </a:pPr>
              <a:endParaRPr lang="fr-FR" sz="2200" b="1"/>
            </a:p>
            <a:p>
              <a:pPr marL="571500" indent="-571500">
                <a:spcBef>
                  <a:spcPct val="20000"/>
                </a:spcBef>
                <a:buClr>
                  <a:srgbClr val="BE0027"/>
                </a:buClr>
                <a:buFontTx/>
                <a:buBlip>
                  <a:blip r:embed="rId3"/>
                </a:buBlip>
              </a:pPr>
              <a:r>
                <a:rPr lang="fr-FR" sz="2200"/>
                <a:t>Se houver um DAE disponível nas proximidades, ir buscá-lo o mais rapidamente possível</a:t>
              </a:r>
            </a:p>
          </p:txBody>
        </p:sp>
      </p:grpSp>
      <p:sp>
        <p:nvSpPr>
          <p:cNvPr id="33796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33797" name="Imagem 6" descr="Elos cadeia sobrevivencia portuguê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4713" y="1368425"/>
            <a:ext cx="42545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6619875" y="1320800"/>
            <a:ext cx="1163638" cy="76041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3799" name="CaixaDeTexto 10"/>
          <p:cNvSpPr txBox="1">
            <a:spLocks noChangeArrowheads="1"/>
          </p:cNvSpPr>
          <p:nvPr/>
        </p:nvSpPr>
        <p:spPr bwMode="auto">
          <a:xfrm>
            <a:off x="92075" y="1447800"/>
            <a:ext cx="46863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solidFill>
                  <a:srgbClr val="002060"/>
                </a:solidFill>
              </a:rPr>
              <a:t>3ºELO: DESFIBRILHAÇÃO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35843" name="CaixaDeTexto 4"/>
          <p:cNvSpPr txBox="1">
            <a:spLocks noChangeArrowheads="1"/>
          </p:cNvSpPr>
          <p:nvPr/>
        </p:nvSpPr>
        <p:spPr bwMode="auto">
          <a:xfrm>
            <a:off x="109538" y="6456363"/>
            <a:ext cx="418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Vídeo “La desfibrilacin improvisada”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35845" name="La desfibrilacin improvisada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048000" y="2286000"/>
            <a:ext cx="4708525" cy="35321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58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584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1876425" y="1782763"/>
            <a:ext cx="7046913" cy="4646612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7890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37891" name="CaixaDeTexto 5"/>
          <p:cNvSpPr txBox="1">
            <a:spLocks noChangeArrowheads="1"/>
          </p:cNvSpPr>
          <p:nvPr/>
        </p:nvSpPr>
        <p:spPr bwMode="auto">
          <a:xfrm>
            <a:off x="15875" y="1273175"/>
            <a:ext cx="853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>
                <a:latin typeface="Lucida Handwriting"/>
              </a:rPr>
              <a:t>O Impossível faz-se… os milagres é que levam mais tempo!</a:t>
            </a:r>
          </a:p>
        </p:txBody>
      </p:sp>
      <p:sp>
        <p:nvSpPr>
          <p:cNvPr id="37893" name="Retângulo 7"/>
          <p:cNvSpPr>
            <a:spLocks noChangeArrowheads="1"/>
          </p:cNvSpPr>
          <p:nvPr/>
        </p:nvSpPr>
        <p:spPr bwMode="auto">
          <a:xfrm>
            <a:off x="23813" y="6491288"/>
            <a:ext cx="6470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Link para Vídeo “</a:t>
            </a:r>
            <a:r>
              <a:rPr lang="en-US" b="1">
                <a:solidFill>
                  <a:srgbClr val="C00000"/>
                </a:solidFill>
                <a:hlinkClick r:id="rId4" action="ppaction://hlinkfile"/>
              </a:rPr>
              <a:t>Infant Swimming Resource Self Rescue”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37895" name="Infant Swimming Resource Self Rescue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586038" y="1939925"/>
            <a:ext cx="5718175" cy="42878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78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89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39939" name="Retângulo 3"/>
          <p:cNvSpPr>
            <a:spLocks noChangeArrowheads="1"/>
          </p:cNvSpPr>
          <p:nvPr/>
        </p:nvSpPr>
        <p:spPr bwMode="auto">
          <a:xfrm>
            <a:off x="23813" y="6491288"/>
            <a:ext cx="640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Link para Vídeo “</a:t>
            </a:r>
            <a:r>
              <a:rPr lang="en-US" b="1">
                <a:solidFill>
                  <a:srgbClr val="C00000"/>
                </a:solidFill>
                <a:hlinkClick r:id="rId4" action="ppaction://hlinkfile"/>
              </a:rPr>
              <a:t>Teddy`s Alive   Defibrillator Awareness”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39941" name="Teddy`s Alive   Defibrillator Awareness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868488" y="1908175"/>
            <a:ext cx="6581775" cy="37020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9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99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9941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ChangeArrowheads="1"/>
          </p:cNvSpPr>
          <p:nvPr/>
        </p:nvSpPr>
        <p:spPr bwMode="auto">
          <a:xfrm>
            <a:off x="555625" y="1444625"/>
            <a:ext cx="8145463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ct val="60000"/>
              </a:spcAft>
            </a:pPr>
            <a:r>
              <a:rPr lang="en-US" sz="2000"/>
              <a:t>Exercício Role Play</a:t>
            </a:r>
          </a:p>
          <a:p>
            <a:pPr algn="just" eaLnBrk="0" hangingPunct="0">
              <a:spcAft>
                <a:spcPct val="60000"/>
              </a:spcAft>
              <a:buFontTx/>
              <a:buChar char="•"/>
            </a:pPr>
            <a:endParaRPr lang="en-US" sz="1600"/>
          </a:p>
          <a:p>
            <a:pPr algn="just" eaLnBrk="0" hangingPunct="0">
              <a:lnSpc>
                <a:spcPct val="150000"/>
              </a:lnSpc>
              <a:spcAft>
                <a:spcPct val="150000"/>
              </a:spcAft>
              <a:buFontTx/>
              <a:buChar char="•"/>
            </a:pPr>
            <a:r>
              <a:rPr lang="en-US" sz="2000"/>
              <a:t>Simular uma situação em que existe uma vítima (</a:t>
            </a:r>
            <a:r>
              <a:rPr lang="en-US" sz="2000" i="1"/>
              <a:t>um aluno</a:t>
            </a:r>
            <a:r>
              <a:rPr lang="en-US" sz="2000"/>
              <a:t>) e um observador (</a:t>
            </a:r>
            <a:r>
              <a:rPr lang="en-US" sz="2000" i="1"/>
              <a:t>outro aluno</a:t>
            </a:r>
            <a:r>
              <a:rPr lang="en-US" sz="2000"/>
              <a:t>) que exemplifica a abordagem à vítima (perceber se respira, se sente pulsação), liga para 112 (</a:t>
            </a:r>
            <a:r>
              <a:rPr lang="en-US" sz="2000" i="1"/>
              <a:t>professor</a:t>
            </a:r>
            <a:r>
              <a:rPr lang="en-US" sz="2000"/>
              <a:t>) e tenta dar informação adequada e completa…..</a:t>
            </a:r>
          </a:p>
          <a:p>
            <a:pPr algn="just" eaLnBrk="0" hangingPunct="0">
              <a:lnSpc>
                <a:spcPct val="150000"/>
              </a:lnSpc>
              <a:spcAft>
                <a:spcPct val="150000"/>
              </a:spcAft>
              <a:buFontTx/>
              <a:buChar char="•"/>
            </a:pPr>
            <a:endParaRPr lang="en-US" sz="1600"/>
          </a:p>
        </p:txBody>
      </p:sp>
      <p:pic>
        <p:nvPicPr>
          <p:cNvPr id="41986" name="Picture 6" descr="Theater%20Yello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8900" y="4198938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152400" y="1312863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4400" dirty="0">
                <a:latin typeface="+mj-lt"/>
                <a:ea typeface="+mj-ea"/>
                <a:cs typeface="+mj-cs"/>
              </a:rPr>
              <a:t>CADEIA DE SOBREVIVÊNCIA</a:t>
            </a:r>
          </a:p>
        </p:txBody>
      </p:sp>
      <p:pic>
        <p:nvPicPr>
          <p:cNvPr id="1741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730500"/>
            <a:ext cx="83820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1"/>
          <p:cNvSpPr>
            <a:spLocks noChangeArrowheads="1"/>
          </p:cNvSpPr>
          <p:nvPr/>
        </p:nvSpPr>
        <p:spPr bwMode="auto">
          <a:xfrm>
            <a:off x="1703388" y="2287588"/>
            <a:ext cx="6619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2 min</a:t>
            </a:r>
            <a:endParaRPr lang="fr-FR">
              <a:latin typeface="Tahoma" pitchFamily="34" charset="0"/>
            </a:endParaRPr>
          </a:p>
        </p:txBody>
      </p:sp>
      <p:sp>
        <p:nvSpPr>
          <p:cNvPr id="17412" name="Rectangle 13"/>
          <p:cNvSpPr>
            <a:spLocks noChangeArrowheads="1"/>
          </p:cNvSpPr>
          <p:nvPr/>
        </p:nvSpPr>
        <p:spPr bwMode="auto">
          <a:xfrm>
            <a:off x="3341688" y="2287588"/>
            <a:ext cx="6619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4 min</a:t>
            </a:r>
            <a:endParaRPr lang="fr-FR">
              <a:latin typeface="Tahoma" pitchFamily="34" charset="0"/>
            </a:endParaRPr>
          </a:p>
        </p:txBody>
      </p:sp>
      <p:sp>
        <p:nvSpPr>
          <p:cNvPr id="17413" name="Rectangle 15"/>
          <p:cNvSpPr>
            <a:spLocks noChangeArrowheads="1"/>
          </p:cNvSpPr>
          <p:nvPr/>
        </p:nvSpPr>
        <p:spPr bwMode="auto">
          <a:xfrm>
            <a:off x="4978400" y="2287588"/>
            <a:ext cx="6619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8 min</a:t>
            </a:r>
            <a:endParaRPr lang="fr-FR">
              <a:latin typeface="Tahoma" pitchFamily="34" charset="0"/>
            </a:endParaRPr>
          </a:p>
        </p:txBody>
      </p:sp>
      <p:sp>
        <p:nvSpPr>
          <p:cNvPr id="17414" name="Rectangle 17"/>
          <p:cNvSpPr>
            <a:spLocks noChangeArrowheads="1"/>
          </p:cNvSpPr>
          <p:nvPr/>
        </p:nvSpPr>
        <p:spPr bwMode="auto">
          <a:xfrm>
            <a:off x="6616700" y="2287588"/>
            <a:ext cx="7683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500" b="1">
                <a:solidFill>
                  <a:srgbClr val="000000"/>
                </a:solidFill>
              </a:rPr>
              <a:t>&lt; 12 min</a:t>
            </a:r>
            <a:endParaRPr lang="fr-FR">
              <a:latin typeface="Tahoma" pitchFamily="34" charset="0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6110288" y="5784850"/>
            <a:ext cx="641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2000" b="1">
                <a:solidFill>
                  <a:srgbClr val="000000"/>
                </a:solidFill>
              </a:rPr>
              <a:t>EMIR</a:t>
            </a:r>
            <a:endParaRPr lang="fr-FR" sz="2000">
              <a:latin typeface="Tahoma" pitchFamily="34" charset="0"/>
            </a:endParaRPr>
          </a:p>
        </p:txBody>
      </p:sp>
      <p:grpSp>
        <p:nvGrpSpPr>
          <p:cNvPr id="9" name="Group 27"/>
          <p:cNvGrpSpPr>
            <a:grpSpLocks/>
          </p:cNvGrpSpPr>
          <p:nvPr/>
        </p:nvGrpSpPr>
        <p:grpSpPr bwMode="auto">
          <a:xfrm rot="631960">
            <a:off x="2106613" y="5316538"/>
            <a:ext cx="895350" cy="455612"/>
            <a:chOff x="1951" y="2871"/>
            <a:chExt cx="423" cy="220"/>
          </a:xfrm>
        </p:grpSpPr>
        <p:sp>
          <p:nvSpPr>
            <p:cNvPr id="17429" name="Line 25"/>
            <p:cNvSpPr>
              <a:spLocks noChangeShapeType="1"/>
            </p:cNvSpPr>
            <p:nvPr/>
          </p:nvSpPr>
          <p:spPr bwMode="auto">
            <a:xfrm flipH="1" flipV="1">
              <a:off x="1997" y="2897"/>
              <a:ext cx="377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7430" name="Freeform 26"/>
            <p:cNvSpPr>
              <a:spLocks/>
            </p:cNvSpPr>
            <p:nvPr/>
          </p:nvSpPr>
          <p:spPr bwMode="auto">
            <a:xfrm>
              <a:off x="1951" y="2871"/>
              <a:ext cx="63" cy="52"/>
            </a:xfrm>
            <a:custGeom>
              <a:avLst/>
              <a:gdLst>
                <a:gd name="T0" fmla="*/ 63 w 63"/>
                <a:gd name="T1" fmla="*/ 0 h 52"/>
                <a:gd name="T2" fmla="*/ 0 w 63"/>
                <a:gd name="T3" fmla="*/ 2 h 52"/>
                <a:gd name="T4" fmla="*/ 37 w 63"/>
                <a:gd name="T5" fmla="*/ 52 h 52"/>
                <a:gd name="T6" fmla="*/ 63 w 63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52"/>
                <a:gd name="T14" fmla="*/ 63 w 63"/>
                <a:gd name="T15" fmla="*/ 52 h 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52">
                  <a:moveTo>
                    <a:pt x="63" y="0"/>
                  </a:moveTo>
                  <a:lnTo>
                    <a:pt x="0" y="2"/>
                  </a:lnTo>
                  <a:lnTo>
                    <a:pt x="37" y="5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sp>
        <p:nvSpPr>
          <p:cNvPr id="12" name="Rectangle 40"/>
          <p:cNvSpPr/>
          <p:nvPr/>
        </p:nvSpPr>
        <p:spPr>
          <a:xfrm>
            <a:off x="2396927" y="5769613"/>
            <a:ext cx="2505814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400" b="1" dirty="0">
                <a:ln w="11430">
                  <a:solidFill>
                    <a:srgbClr val="FF0000"/>
                  </a:solidFill>
                </a:ln>
                <a:solidFill>
                  <a:srgbClr val="FF33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VOCÊS !</a:t>
            </a:r>
          </a:p>
        </p:txBody>
      </p:sp>
      <p:grpSp>
        <p:nvGrpSpPr>
          <p:cNvPr id="13" name="Group 30"/>
          <p:cNvGrpSpPr>
            <a:grpSpLocks/>
          </p:cNvGrpSpPr>
          <p:nvPr/>
        </p:nvGrpSpPr>
        <p:grpSpPr bwMode="auto">
          <a:xfrm>
            <a:off x="6518275" y="5308600"/>
            <a:ext cx="644525" cy="419100"/>
            <a:chOff x="2374" y="2873"/>
            <a:chExt cx="368" cy="218"/>
          </a:xfrm>
        </p:grpSpPr>
        <p:sp>
          <p:nvSpPr>
            <p:cNvPr id="17427" name="Line 28"/>
            <p:cNvSpPr>
              <a:spLocks noChangeShapeType="1"/>
            </p:cNvSpPr>
            <p:nvPr/>
          </p:nvSpPr>
          <p:spPr bwMode="auto">
            <a:xfrm flipV="1">
              <a:off x="2374" y="2897"/>
              <a:ext cx="320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7428" name="Freeform 29"/>
            <p:cNvSpPr>
              <a:spLocks/>
            </p:cNvSpPr>
            <p:nvPr/>
          </p:nvSpPr>
          <p:spPr bwMode="auto">
            <a:xfrm>
              <a:off x="2677" y="2873"/>
              <a:ext cx="65" cy="54"/>
            </a:xfrm>
            <a:custGeom>
              <a:avLst/>
              <a:gdLst>
                <a:gd name="T0" fmla="*/ 30 w 65"/>
                <a:gd name="T1" fmla="*/ 54 h 54"/>
                <a:gd name="T2" fmla="*/ 65 w 65"/>
                <a:gd name="T3" fmla="*/ 0 h 54"/>
                <a:gd name="T4" fmla="*/ 0 w 65"/>
                <a:gd name="T5" fmla="*/ 4 h 54"/>
                <a:gd name="T6" fmla="*/ 30 w 65"/>
                <a:gd name="T7" fmla="*/ 54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54"/>
                <a:gd name="T14" fmla="*/ 65 w 65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54">
                  <a:moveTo>
                    <a:pt x="30" y="54"/>
                  </a:moveTo>
                  <a:lnTo>
                    <a:pt x="65" y="0"/>
                  </a:lnTo>
                  <a:lnTo>
                    <a:pt x="0" y="4"/>
                  </a:lnTo>
                  <a:lnTo>
                    <a:pt x="3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16" name="Group 27"/>
          <p:cNvGrpSpPr>
            <a:grpSpLocks/>
          </p:cNvGrpSpPr>
          <p:nvPr/>
        </p:nvGrpSpPr>
        <p:grpSpPr bwMode="auto">
          <a:xfrm rot="301585">
            <a:off x="5578475" y="5305425"/>
            <a:ext cx="739775" cy="422275"/>
            <a:chOff x="1951" y="2871"/>
            <a:chExt cx="423" cy="220"/>
          </a:xfrm>
        </p:grpSpPr>
        <p:sp>
          <p:nvSpPr>
            <p:cNvPr id="17425" name="Line 25"/>
            <p:cNvSpPr>
              <a:spLocks noChangeShapeType="1"/>
            </p:cNvSpPr>
            <p:nvPr/>
          </p:nvSpPr>
          <p:spPr bwMode="auto">
            <a:xfrm flipH="1" flipV="1">
              <a:off x="1997" y="2897"/>
              <a:ext cx="377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7426" name="Freeform 26"/>
            <p:cNvSpPr>
              <a:spLocks/>
            </p:cNvSpPr>
            <p:nvPr/>
          </p:nvSpPr>
          <p:spPr bwMode="auto">
            <a:xfrm>
              <a:off x="1951" y="2871"/>
              <a:ext cx="63" cy="52"/>
            </a:xfrm>
            <a:custGeom>
              <a:avLst/>
              <a:gdLst>
                <a:gd name="T0" fmla="*/ 63 w 63"/>
                <a:gd name="T1" fmla="*/ 0 h 52"/>
                <a:gd name="T2" fmla="*/ 0 w 63"/>
                <a:gd name="T3" fmla="*/ 2 h 52"/>
                <a:gd name="T4" fmla="*/ 37 w 63"/>
                <a:gd name="T5" fmla="*/ 52 h 52"/>
                <a:gd name="T6" fmla="*/ 63 w 63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52"/>
                <a:gd name="T14" fmla="*/ 63 w 63"/>
                <a:gd name="T15" fmla="*/ 52 h 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52">
                  <a:moveTo>
                    <a:pt x="63" y="0"/>
                  </a:moveTo>
                  <a:lnTo>
                    <a:pt x="0" y="2"/>
                  </a:lnTo>
                  <a:lnTo>
                    <a:pt x="37" y="5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19" name="Group 30"/>
          <p:cNvGrpSpPr>
            <a:grpSpLocks/>
          </p:cNvGrpSpPr>
          <p:nvPr/>
        </p:nvGrpSpPr>
        <p:grpSpPr bwMode="auto">
          <a:xfrm rot="-1486016">
            <a:off x="4178300" y="5345113"/>
            <a:ext cx="825500" cy="292100"/>
            <a:chOff x="2374" y="2873"/>
            <a:chExt cx="368" cy="218"/>
          </a:xfrm>
        </p:grpSpPr>
        <p:sp>
          <p:nvSpPr>
            <p:cNvPr id="17423" name="Line 28"/>
            <p:cNvSpPr>
              <a:spLocks noChangeShapeType="1"/>
            </p:cNvSpPr>
            <p:nvPr/>
          </p:nvSpPr>
          <p:spPr bwMode="auto">
            <a:xfrm flipV="1">
              <a:off x="2374" y="2897"/>
              <a:ext cx="320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7424" name="Freeform 29"/>
            <p:cNvSpPr>
              <a:spLocks/>
            </p:cNvSpPr>
            <p:nvPr/>
          </p:nvSpPr>
          <p:spPr bwMode="auto">
            <a:xfrm>
              <a:off x="2677" y="2873"/>
              <a:ext cx="65" cy="54"/>
            </a:xfrm>
            <a:custGeom>
              <a:avLst/>
              <a:gdLst>
                <a:gd name="T0" fmla="*/ 30 w 65"/>
                <a:gd name="T1" fmla="*/ 54 h 54"/>
                <a:gd name="T2" fmla="*/ 65 w 65"/>
                <a:gd name="T3" fmla="*/ 0 h 54"/>
                <a:gd name="T4" fmla="*/ 0 w 65"/>
                <a:gd name="T5" fmla="*/ 4 h 54"/>
                <a:gd name="T6" fmla="*/ 30 w 65"/>
                <a:gd name="T7" fmla="*/ 54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54"/>
                <a:gd name="T14" fmla="*/ 65 w 65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54">
                  <a:moveTo>
                    <a:pt x="30" y="54"/>
                  </a:moveTo>
                  <a:lnTo>
                    <a:pt x="65" y="0"/>
                  </a:lnTo>
                  <a:lnTo>
                    <a:pt x="0" y="4"/>
                  </a:lnTo>
                  <a:lnTo>
                    <a:pt x="3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sp>
        <p:nvSpPr>
          <p:cNvPr id="22" name="Line 31"/>
          <p:cNvSpPr>
            <a:spLocks noChangeShapeType="1"/>
          </p:cNvSpPr>
          <p:nvPr/>
        </p:nvSpPr>
        <p:spPr bwMode="auto">
          <a:xfrm flipV="1">
            <a:off x="3657600" y="5194300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17422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19458" name="Picture 3" descr="Mostrar respos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9050" y="3109913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Mostrar respos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5550" y="338455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5567363" y="2679700"/>
            <a:ext cx="3429000" cy="4030663"/>
          </a:xfrm>
          <a:prstGeom prst="rect">
            <a:avLst/>
          </a:prstGeom>
          <a:solidFill>
            <a:srgbClr val="FBC7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pt-PT" kern="0">
              <a:solidFill>
                <a:sysClr val="windowText" lastClr="000000"/>
              </a:solidFill>
            </a:endParaRPr>
          </a:p>
        </p:txBody>
      </p:sp>
      <p:pic>
        <p:nvPicPr>
          <p:cNvPr id="19461" name="Picture 2" descr="C:\Users\Aleixo Pestana\Documents\Carreira Profissional\Emir\Videos e Apresentações\Abordagem de Grandes Acidentes\appeler-le-15 v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65800" y="2855913"/>
            <a:ext cx="30384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CaixaDeTexto 8"/>
          <p:cNvSpPr txBox="1">
            <a:spLocks noChangeArrowheads="1"/>
          </p:cNvSpPr>
          <p:nvPr/>
        </p:nvSpPr>
        <p:spPr bwMode="auto">
          <a:xfrm>
            <a:off x="7559675" y="3230563"/>
            <a:ext cx="11795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4800" b="1">
                <a:solidFill>
                  <a:srgbClr val="FF0000"/>
                </a:solidFill>
              </a:rPr>
              <a:t>112</a:t>
            </a:r>
          </a:p>
        </p:txBody>
      </p:sp>
      <p:sp>
        <p:nvSpPr>
          <p:cNvPr id="19463" name="CaixaDeTexto 10"/>
          <p:cNvSpPr txBox="1">
            <a:spLocks noChangeArrowheads="1"/>
          </p:cNvSpPr>
          <p:nvPr/>
        </p:nvSpPr>
        <p:spPr bwMode="auto">
          <a:xfrm>
            <a:off x="660400" y="1416050"/>
            <a:ext cx="37560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solidFill>
                  <a:srgbClr val="002060"/>
                </a:solidFill>
              </a:rPr>
              <a:t>1º ELO: ALERTA 112 </a:t>
            </a:r>
          </a:p>
        </p:txBody>
      </p:sp>
      <p:sp>
        <p:nvSpPr>
          <p:cNvPr id="19464" name="Rectangle 2"/>
          <p:cNvSpPr>
            <a:spLocks noChangeArrowheads="1"/>
          </p:cNvSpPr>
          <p:nvPr/>
        </p:nvSpPr>
        <p:spPr bwMode="auto">
          <a:xfrm>
            <a:off x="15875" y="3303588"/>
            <a:ext cx="54387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sz="1600" b="1"/>
              <a:t> O QUÊ </a:t>
            </a:r>
            <a:r>
              <a:rPr lang="pt-PT" sz="1600"/>
              <a:t>(tipo de ocorrência)</a:t>
            </a:r>
          </a:p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sz="1600" b="1"/>
              <a:t> ONDE </a:t>
            </a:r>
            <a:r>
              <a:rPr lang="pt-PT" sz="1600"/>
              <a:t>(local exato da ocorrência). </a:t>
            </a:r>
          </a:p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sz="1600" b="1"/>
              <a:t> QUEM</a:t>
            </a:r>
            <a:r>
              <a:rPr lang="pt-PT" sz="1600"/>
              <a:t> (Vítima/doente, número de vítimas). </a:t>
            </a:r>
          </a:p>
          <a:p>
            <a:pPr>
              <a:lnSpc>
                <a:spcPct val="200000"/>
              </a:lnSpc>
              <a:buFontTx/>
              <a:buBlip>
                <a:blip r:embed="rId5"/>
              </a:buBlip>
            </a:pPr>
            <a:r>
              <a:rPr lang="pt-PT" sz="1600" b="1"/>
              <a:t> NÚMERO DE TELEFONE</a:t>
            </a:r>
            <a:r>
              <a:rPr lang="pt-PT" sz="1600"/>
              <a:t> do qual estamos a ligar</a:t>
            </a:r>
          </a:p>
        </p:txBody>
      </p:sp>
      <p:sp>
        <p:nvSpPr>
          <p:cNvPr id="19465" name="Rectângulo 12"/>
          <p:cNvSpPr>
            <a:spLocks noChangeArrowheads="1"/>
          </p:cNvSpPr>
          <p:nvPr/>
        </p:nvSpPr>
        <p:spPr bwMode="auto">
          <a:xfrm>
            <a:off x="79375" y="2095500"/>
            <a:ext cx="89169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b="1"/>
              <a:t>Sempre que ligarmos ao 112 vamos colaborar com o operador e deixar bem claro:</a:t>
            </a:r>
            <a:endParaRPr lang="pt-PT" sz="2000"/>
          </a:p>
        </p:txBody>
      </p:sp>
      <p:pic>
        <p:nvPicPr>
          <p:cNvPr id="19466" name="Imagem 6" descr="Elos cadeia sobrevivencia portuguê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6425" y="1352550"/>
            <a:ext cx="457517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Oval 14"/>
          <p:cNvSpPr/>
          <p:nvPr/>
        </p:nvSpPr>
        <p:spPr>
          <a:xfrm>
            <a:off x="4652963" y="1227138"/>
            <a:ext cx="1349375" cy="838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9468" name="CaixaDeTexto 1"/>
          <p:cNvSpPr txBox="1">
            <a:spLocks noChangeArrowheads="1"/>
          </p:cNvSpPr>
          <p:nvPr/>
        </p:nvSpPr>
        <p:spPr bwMode="auto">
          <a:xfrm>
            <a:off x="49213" y="6132513"/>
            <a:ext cx="551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</a:rPr>
              <a:t>Sugestão: Ver vídeo do INEM “Como ligar o 112”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21506" name="Rectângulo 6"/>
          <p:cNvSpPr>
            <a:spLocks noChangeArrowheads="1"/>
          </p:cNvSpPr>
          <p:nvPr/>
        </p:nvSpPr>
        <p:spPr bwMode="auto">
          <a:xfrm>
            <a:off x="268288" y="1377950"/>
            <a:ext cx="6200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b="1">
                <a:latin typeface="Lucida Handwriting"/>
              </a:rPr>
              <a:t>Pequenos  gestos,  grandes  feitos!</a:t>
            </a:r>
          </a:p>
        </p:txBody>
      </p:sp>
      <p:sp>
        <p:nvSpPr>
          <p:cNvPr id="21508" name="CaixaDeTexto 5"/>
          <p:cNvSpPr txBox="1">
            <a:spLocks noChangeArrowheads="1"/>
          </p:cNvSpPr>
          <p:nvPr/>
        </p:nvSpPr>
        <p:spPr bwMode="auto">
          <a:xfrm>
            <a:off x="346075" y="1839913"/>
            <a:ext cx="328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Link para Vídeo “Bebé RCP”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21510" name="Bebé RCP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136900" y="2432050"/>
            <a:ext cx="5770563" cy="43275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6" descr="Red-Cross-CPR-Certification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8963" y="4995863"/>
            <a:ext cx="1449387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22225" y="1446213"/>
            <a:ext cx="9244013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400" b="1"/>
              <a:t>Vítima inconsciente:</a:t>
            </a:r>
          </a:p>
          <a:p>
            <a:pPr>
              <a:lnSpc>
                <a:spcPct val="150000"/>
              </a:lnSpc>
            </a:pPr>
            <a:r>
              <a:rPr lang="pt-PT" sz="2000"/>
              <a:t>Com a via aérea permeável </a:t>
            </a:r>
            <a:r>
              <a:rPr lang="pt-PT" sz="2000" b="1"/>
              <a:t>Ver, Ouvir e Sentir </a:t>
            </a:r>
            <a:r>
              <a:rPr lang="pt-PT" sz="2000"/>
              <a:t>se a vítima respira: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</a:t>
            </a:r>
            <a:r>
              <a:rPr lang="pt-PT" sz="2000" b="1"/>
              <a:t>Ver</a:t>
            </a:r>
            <a:r>
              <a:rPr lang="pt-PT" sz="2000"/>
              <a:t> se há movimentos torácicos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</a:t>
            </a:r>
            <a:r>
              <a:rPr lang="pt-PT" sz="2000" b="1"/>
              <a:t>Ouvir</a:t>
            </a:r>
            <a:r>
              <a:rPr lang="pt-PT" sz="2000"/>
              <a:t> se da boca da vítima vêm sons respiratórios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</a:t>
            </a:r>
            <a:r>
              <a:rPr lang="pt-PT" sz="2000" b="1"/>
              <a:t>Sentir</a:t>
            </a:r>
            <a:r>
              <a:rPr lang="pt-PT" sz="2000"/>
              <a:t>, com a face, se há sopro de ar vindo da vítima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Concluir se a respiração é normal, </a:t>
            </a:r>
            <a:r>
              <a:rPr lang="pt-PT" sz="2000" b="1" u="sng"/>
              <a:t>anormal ou ausente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</a:pPr>
            <a:r>
              <a:rPr lang="pt-PT" sz="2000"/>
              <a:t> Se há dúvidas se a respiração é normal  ou não, proceder como se não fosse</a:t>
            </a:r>
          </a:p>
        </p:txBody>
      </p:sp>
      <p:cxnSp>
        <p:nvCxnSpPr>
          <p:cNvPr id="12" name="Conexão recta unidireccional 11"/>
          <p:cNvCxnSpPr/>
          <p:nvPr/>
        </p:nvCxnSpPr>
        <p:spPr>
          <a:xfrm>
            <a:off x="4851400" y="4098925"/>
            <a:ext cx="0" cy="976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57" name="CaixaDeTexto 6"/>
          <p:cNvSpPr txBox="1">
            <a:spLocks noChangeArrowheads="1"/>
          </p:cNvSpPr>
          <p:nvPr/>
        </p:nvSpPr>
        <p:spPr bwMode="auto">
          <a:xfrm>
            <a:off x="1006475" y="4946650"/>
            <a:ext cx="2211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>
                <a:solidFill>
                  <a:srgbClr val="002060"/>
                </a:solidFill>
              </a:rPr>
              <a:t>2ºELO: SBV</a:t>
            </a:r>
          </a:p>
        </p:txBody>
      </p:sp>
      <p:pic>
        <p:nvPicPr>
          <p:cNvPr id="23558" name="Imagem 6" descr="Elos cadeia sobrevivencia português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338" y="5703888"/>
            <a:ext cx="42545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1165225" y="5640388"/>
            <a:ext cx="1163638" cy="7604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5473700" y="5468938"/>
            <a:ext cx="36417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Massajar e reanimar</a:t>
            </a:r>
          </a:p>
          <a:p>
            <a:endParaRPr lang="pt-PT" sz="28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aixaDeTexto 1"/>
          <p:cNvSpPr txBox="1">
            <a:spLocks noChangeArrowheads="1"/>
          </p:cNvSpPr>
          <p:nvPr/>
        </p:nvSpPr>
        <p:spPr bwMode="auto">
          <a:xfrm>
            <a:off x="257175" y="1371600"/>
            <a:ext cx="5464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PORQUE VAMOS MASSAJAR?</a:t>
            </a:r>
          </a:p>
        </p:txBody>
      </p:sp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30163" y="2001838"/>
            <a:ext cx="56483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900" b="1"/>
              <a:t>O coração é uma bomba:</a:t>
            </a:r>
          </a:p>
          <a:p>
            <a:pPr>
              <a:buFontTx/>
              <a:buBlip>
                <a:blip r:embed="rId4"/>
              </a:buBlip>
            </a:pPr>
            <a:r>
              <a:rPr lang="pt-PT" sz="3600"/>
              <a:t> </a:t>
            </a:r>
            <a:r>
              <a:rPr lang="pt-PT" sz="1900"/>
              <a:t>Faz o sangue circular até aos diferentes órgãos</a:t>
            </a:r>
          </a:p>
          <a:p>
            <a:pPr>
              <a:buFontTx/>
              <a:buBlip>
                <a:blip r:embed="rId4"/>
              </a:buBlip>
            </a:pPr>
            <a:r>
              <a:rPr lang="pt-PT" sz="3600"/>
              <a:t> </a:t>
            </a:r>
            <a:r>
              <a:rPr lang="pt-PT" sz="1900"/>
              <a:t>Transporta o oxigênio vital para os órgãos</a:t>
            </a:r>
          </a:p>
          <a:p>
            <a:r>
              <a:rPr lang="pt-PT" sz="1900"/>
              <a:t/>
            </a:r>
            <a:br>
              <a:rPr lang="pt-PT" sz="1900"/>
            </a:br>
            <a:r>
              <a:rPr lang="pt-PT" sz="1900" b="1"/>
              <a:t>Quando o coração pára:</a:t>
            </a:r>
          </a:p>
          <a:p>
            <a:pPr>
              <a:buFontTx/>
              <a:buBlip>
                <a:blip r:embed="rId4"/>
              </a:buBlip>
            </a:pPr>
            <a:r>
              <a:rPr lang="pt-PT" sz="3600"/>
              <a:t> </a:t>
            </a:r>
            <a:r>
              <a:rPr lang="pt-PT" sz="1900"/>
              <a:t>Devemos substituir a bomba para o sangue </a:t>
            </a:r>
          </a:p>
          <a:p>
            <a:r>
              <a:rPr lang="pt-PT" sz="1900"/>
              <a:t>continuar a circular através do corpo</a:t>
            </a:r>
          </a:p>
          <a:p>
            <a:pPr>
              <a:buFontTx/>
              <a:buBlip>
                <a:blip r:embed="rId4"/>
              </a:buBlip>
            </a:pPr>
            <a:r>
              <a:rPr lang="pt-PT" sz="3600"/>
              <a:t> </a:t>
            </a:r>
            <a:r>
              <a:rPr lang="pt-PT" sz="1900"/>
              <a:t>Isso evita danos irreversíveis</a:t>
            </a:r>
          </a:p>
        </p:txBody>
      </p:sp>
      <p:sp>
        <p:nvSpPr>
          <p:cNvPr id="25603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25604" name="Imagem 5" descr="coraçã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4225" y="1595438"/>
            <a:ext cx="3074988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CaixaDeTexto 7"/>
          <p:cNvSpPr txBox="1">
            <a:spLocks noChangeArrowheads="1"/>
          </p:cNvSpPr>
          <p:nvPr/>
        </p:nvSpPr>
        <p:spPr bwMode="auto">
          <a:xfrm>
            <a:off x="30163" y="6148388"/>
            <a:ext cx="4362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6" action="ppaction://hlinkfile"/>
              </a:rPr>
              <a:t>Link para Vídeo “PCR  Desfibrilhação”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25609" name="PCR  Desfibrilhação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5264150" y="4114800"/>
            <a:ext cx="3675063" cy="2755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56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256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9"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560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aixaDeTexto 3"/>
          <p:cNvSpPr txBox="1">
            <a:spLocks noChangeArrowheads="1"/>
          </p:cNvSpPr>
          <p:nvPr/>
        </p:nvSpPr>
        <p:spPr bwMode="auto">
          <a:xfrm>
            <a:off x="109538" y="1123950"/>
            <a:ext cx="30813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Como massajar?</a:t>
            </a:r>
          </a:p>
        </p:txBody>
      </p:sp>
      <p:sp>
        <p:nvSpPr>
          <p:cNvPr id="27650" name="CaixaDeTexto 4"/>
          <p:cNvSpPr txBox="1">
            <a:spLocks noChangeArrowheads="1"/>
          </p:cNvSpPr>
          <p:nvPr/>
        </p:nvSpPr>
        <p:spPr bwMode="auto">
          <a:xfrm>
            <a:off x="0" y="1768475"/>
            <a:ext cx="8843963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Ajoelhar-se ao lado da vítima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Colocar a base de uma das mãos no centro do tórax da vítima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Colocar a base da outra mão sobre a primeira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Entrelaçar os dedos das mãos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Manter os braços esticados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Colocar-se na vertical em relação ao tórax da vítima  e pressionar o esterno para deprimir pelo menos 5cm,  sem exceder os 6cm</a:t>
            </a:r>
          </a:p>
        </p:txBody>
      </p:sp>
      <p:sp>
        <p:nvSpPr>
          <p:cNvPr id="27651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27652" name="Picture 4" descr="I&amp;E:01-CONTRATS:F:FFC-Arrêt cardiaque 2008:FFC-ACR-PRODUCTION:FFC-ACR-Edition:Illustrations GQS:Illustrations V2:MASSER_V1.pn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7475538" y="5202238"/>
            <a:ext cx="1509712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aixaDeTexto 3"/>
          <p:cNvSpPr txBox="1">
            <a:spLocks noChangeArrowheads="1"/>
          </p:cNvSpPr>
          <p:nvPr/>
        </p:nvSpPr>
        <p:spPr bwMode="auto">
          <a:xfrm>
            <a:off x="109538" y="1123950"/>
            <a:ext cx="30813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Como massajar?</a:t>
            </a:r>
          </a:p>
        </p:txBody>
      </p:sp>
      <p:sp>
        <p:nvSpPr>
          <p:cNvPr id="29698" name="CaixaDeTexto 4"/>
          <p:cNvSpPr txBox="1">
            <a:spLocks noChangeArrowheads="1"/>
          </p:cNvSpPr>
          <p:nvPr/>
        </p:nvSpPr>
        <p:spPr bwMode="auto">
          <a:xfrm>
            <a:off x="0" y="1768475"/>
            <a:ext cx="876617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Depois de cada compressão aliviar a pressão sobre o tórax, sem perder o contacto da mão com o esterno da vítima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Repetir com uma frequência de 100/min (sem exceder 120min)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Tx/>
              <a:buBlip>
                <a:blip r:embed="rId3"/>
              </a:buBlip>
            </a:pPr>
            <a:r>
              <a:rPr lang="pt-PT"/>
              <a:t>O tempo de compressão e relaxamento devem ser iguais</a:t>
            </a:r>
          </a:p>
        </p:txBody>
      </p:sp>
      <p:sp>
        <p:nvSpPr>
          <p:cNvPr id="29699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pic>
        <p:nvPicPr>
          <p:cNvPr id="29700" name="Picture 4" descr="I&amp;E:01-CONTRATS:F:FFC-Arrêt cardiaque 2008:FFC-ACR-PRODUCTION:FFC-ACR-Edition:Illustrations GQS:Illustrations V2:MASSER_V1.pn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7475538" y="5202238"/>
            <a:ext cx="1509712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9"/>
          <p:cNvSpPr txBox="1">
            <a:spLocks noChangeArrowheads="1"/>
          </p:cNvSpPr>
          <p:nvPr/>
        </p:nvSpPr>
        <p:spPr bwMode="auto">
          <a:xfrm>
            <a:off x="4895850" y="873125"/>
            <a:ext cx="427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>
                <a:solidFill>
                  <a:schemeClr val="hlink"/>
                </a:solidFill>
              </a:rPr>
              <a:t>“Gestos que podem salvar vidas”</a:t>
            </a:r>
          </a:p>
        </p:txBody>
      </p:sp>
      <p:sp>
        <p:nvSpPr>
          <p:cNvPr id="31746" name="CaixaDeTexto 2"/>
          <p:cNvSpPr txBox="1">
            <a:spLocks noChangeArrowheads="1"/>
          </p:cNvSpPr>
          <p:nvPr/>
        </p:nvSpPr>
        <p:spPr bwMode="auto">
          <a:xfrm>
            <a:off x="257175" y="1371600"/>
            <a:ext cx="3008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800" b="1"/>
              <a:t>A NOSSA VISÃO</a:t>
            </a:r>
          </a:p>
        </p:txBody>
      </p:sp>
      <p:sp>
        <p:nvSpPr>
          <p:cNvPr id="31748" name="CaixaDeTexto 4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257175" y="6273800"/>
            <a:ext cx="343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solidFill>
                  <a:srgbClr val="C00000"/>
                </a:solidFill>
                <a:hlinkClick r:id="rId4" action="ppaction://hlinkfile"/>
              </a:rPr>
              <a:t>Link para Vídeo “CPR escola”</a:t>
            </a:r>
            <a:endParaRPr lang="pt-PT" b="1">
              <a:solidFill>
                <a:srgbClr val="C00000"/>
              </a:solidFill>
            </a:endParaRPr>
          </a:p>
        </p:txBody>
      </p:sp>
      <p:pic>
        <p:nvPicPr>
          <p:cNvPr id="31750" name="CPR escola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059113" y="2293938"/>
            <a:ext cx="5170487" cy="38782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17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1750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d1b29987a99af2f394f5227b21a243c55ef2f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2375</TotalTime>
  <Words>498</Words>
  <Application>Microsoft Office PowerPoint</Application>
  <PresentationFormat>Apresentação no Ecrã (4:3)</PresentationFormat>
  <Paragraphs>88</Paragraphs>
  <Slides>14</Slides>
  <Notes>14</Notes>
  <HiddenSlides>0</HiddenSlides>
  <MMClips>6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Modelo de apresentação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20" baseType="lpstr">
      <vt:lpstr>Arial</vt:lpstr>
      <vt:lpstr>Calibri</vt:lpstr>
      <vt:lpstr>Lucida Handwriting</vt:lpstr>
      <vt:lpstr>Tahoma</vt:lpstr>
      <vt:lpstr>Webdings</vt:lpstr>
      <vt:lpstr>Office Theme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ricardo gomes</cp:lastModifiedBy>
  <cp:revision>84</cp:revision>
  <cp:lastPrinted>2013-09-17T17:04:48Z</cp:lastPrinted>
  <dcterms:created xsi:type="dcterms:W3CDTF">2013-09-17T15:44:19Z</dcterms:created>
  <dcterms:modified xsi:type="dcterms:W3CDTF">2013-10-31T11:31:30Z</dcterms:modified>
</cp:coreProperties>
</file>